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0E522D-F2B2-4331-9540-EC88552E6582}" v="1" dt="2026-03-10T20:47:02.965"/>
    <p1510:client id="{8F4650D2-2D12-3F4E-B533-2C237FC66B9E}" v="2" dt="2026-03-10T20:43:42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6BC43B7-F01C-5A41-B80D-689F02A23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1468" y="1341120"/>
            <a:ext cx="7200899" cy="85536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90000"/>
              </a:lnSpc>
              <a:defRPr lang="en-US" sz="101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06342E6A-B2B0-5439-41A7-755E53465E8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 defTabSz="577101">
              <a:lnSpc>
                <a:spcPct val="90000"/>
              </a:lnSpc>
              <a:spcBef>
                <a:spcPts val="631"/>
              </a:spcBef>
            </a:pPr>
            <a:r>
              <a:rPr lang="en-US"/>
              <a:t>XXXXXX.XX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A8BFA5E-33FB-FF87-2222-7B23AE43C2A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930A36B-FF8D-7788-3916-F8DF5C80D0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lnSpc>
                <a:spcPts val="502"/>
              </a:lnSpc>
            </a:pPr>
            <a:fld id="{05BFBC55-CFB3-E64F-8BCC-34A4E1FBD227}" type="slidenum">
              <a:rPr lang="en-CA" smtClean="0"/>
              <a:pPr>
                <a:lnSpc>
                  <a:spcPts val="502"/>
                </a:lnSpc>
              </a:pPr>
              <a:t>‹#›</a:t>
            </a:fld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B4059E-0822-6DB7-5E9B-458B1DBC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1448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132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04537-BCB0-6342-BAEA-A7C49C178B0A}" type="datetimeFigureOut">
              <a:rPr lang="en-US" smtClean="0"/>
              <a:t>03/18/2026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F7D4-371E-5D4E-8FEF-46F0BC9A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5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65" y="802560"/>
            <a:ext cx="7201710" cy="47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lvl="0" defTabSz="509221">
              <a:lnSpc>
                <a:spcPts val="1448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1467" y="2230546"/>
            <a:ext cx="7196554" cy="683357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1465" y="9296688"/>
            <a:ext cx="6282418" cy="53551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5771" indent="0" algn="l">
              <a:lnSpc>
                <a:spcPct val="100000"/>
              </a:lnSpc>
              <a:buFont typeface="+mj-lt"/>
              <a:buNone/>
              <a:defRPr sz="505">
                <a:solidFill>
                  <a:srgbClr val="403F3E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" y="9501518"/>
            <a:ext cx="213435" cy="33336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US" sz="505" b="0" i="0" smtClean="0">
                <a:solidFill>
                  <a:srgbClr val="403F3E"/>
                </a:solidFill>
                <a:latin typeface="Fidelity Sans 2" panose="020B0504050501040104" pitchFamily="34" charset="0"/>
              </a:defRPr>
            </a:lvl1pPr>
          </a:lstStyle>
          <a:p>
            <a:pPr>
              <a:lnSpc>
                <a:spcPts val="502"/>
              </a:lnSpc>
            </a:pPr>
            <a:fld id="{05BFBC55-CFB3-E64F-8BCC-34A4E1FBD227}" type="slidenum">
              <a:rPr lang="en-CA" smtClean="0"/>
              <a:pPr>
                <a:lnSpc>
                  <a:spcPts val="502"/>
                </a:lnSpc>
              </a:pPr>
              <a:t>‹#›</a:t>
            </a:fld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4FF51-6EF3-D446-88B3-296D58AC5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98305" y="9496922"/>
            <a:ext cx="789721" cy="33528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kumimoji="0" lang="en-CA" sz="505" b="0" i="0" u="none" strike="noStrike" cap="none" spc="0" normalizeH="0" baseline="0" smtClean="0">
                <a:ln>
                  <a:noFill/>
                </a:ln>
                <a:solidFill>
                  <a:srgbClr val="403F3E"/>
                </a:solidFill>
                <a:effectLst/>
                <a:uLnTx/>
                <a:uFillTx/>
                <a:latin typeface="Fidelity Sans 2" panose="020B0504050501040104" pitchFamily="34" charset="0"/>
              </a:defRPr>
            </a:lvl1pPr>
          </a:lstStyle>
          <a:p>
            <a:pPr algn="r" defTabSz="577101">
              <a:lnSpc>
                <a:spcPct val="90000"/>
              </a:lnSpc>
              <a:spcBef>
                <a:spcPts val="631"/>
              </a:spcBef>
            </a:pPr>
            <a:r>
              <a:rPr lang="en-US"/>
              <a:t>XXXXXX.XX</a:t>
            </a:r>
          </a:p>
        </p:txBody>
      </p:sp>
    </p:spTree>
    <p:extLst>
      <p:ext uri="{BB962C8B-B14F-4D97-AF65-F5344CB8AC3E}">
        <p14:creationId xmlns:p14="http://schemas.microsoft.com/office/powerpoint/2010/main" val="279814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577101" rtl="0" eaLnBrk="1" latinLnBrk="0" hangingPunct="1">
        <a:lnSpc>
          <a:spcPct val="100000"/>
        </a:lnSpc>
        <a:spcBef>
          <a:spcPct val="0"/>
        </a:spcBef>
        <a:buNone/>
        <a:defRPr lang="en-US" sz="1767" b="0" i="0" kern="1200" dirty="0">
          <a:solidFill>
            <a:schemeClr val="accent1"/>
          </a:solidFill>
          <a:latin typeface="Fidelity Slab Light" pitchFamily="2" charset="77"/>
          <a:ea typeface="Roboto Slab Light" pitchFamily="2" charset="0"/>
          <a:cs typeface="Calibri" panose="020F0502020204030204" pitchFamily="34" charset="0"/>
        </a:defRPr>
      </a:lvl1pPr>
    </p:titleStyle>
    <p:bodyStyle>
      <a:lvl1pPr marL="0" indent="0" algn="l" defTabSz="577101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None/>
        <a:defRPr sz="101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88550" indent="0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None/>
        <a:defRPr sz="101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7099" indent="0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None/>
        <a:defRPr sz="884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865651" indent="0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None/>
        <a:defRPr sz="884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154200" indent="0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None/>
        <a:defRPr sz="884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87025" indent="-144275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sz="1136" kern="1200">
          <a:solidFill>
            <a:schemeClr val="tx1"/>
          </a:solidFill>
          <a:latin typeface="+mn-lt"/>
          <a:ea typeface="+mn-ea"/>
          <a:cs typeface="+mn-cs"/>
        </a:defRPr>
      </a:lvl6pPr>
      <a:lvl7pPr marL="1875575" indent="-144275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sz="1136" kern="1200">
          <a:solidFill>
            <a:schemeClr val="tx1"/>
          </a:solidFill>
          <a:latin typeface="+mn-lt"/>
          <a:ea typeface="+mn-ea"/>
          <a:cs typeface="+mn-cs"/>
        </a:defRPr>
      </a:lvl7pPr>
      <a:lvl8pPr marL="2164126" indent="-144275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sz="1136" kern="1200">
          <a:solidFill>
            <a:schemeClr val="tx1"/>
          </a:solidFill>
          <a:latin typeface="+mn-lt"/>
          <a:ea typeface="+mn-ea"/>
          <a:cs typeface="+mn-cs"/>
        </a:defRPr>
      </a:lvl8pPr>
      <a:lvl9pPr marL="2452676" indent="-144275" algn="l" defTabSz="577101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sz="11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1pPr>
      <a:lvl2pPr marL="288550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2pPr>
      <a:lvl3pPr marL="577101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3pPr>
      <a:lvl4pPr marL="865651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4pPr>
      <a:lvl5pPr marL="1154200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5pPr>
      <a:lvl6pPr marL="1442750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6pPr>
      <a:lvl7pPr marL="1731300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7pPr>
      <a:lvl8pPr marL="2019850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8pPr>
      <a:lvl9pPr marL="2308400" algn="l" defTabSz="577101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4224">
          <p15:clr>
            <a:srgbClr val="F26B43"/>
          </p15:clr>
        </p15:guide>
        <p15:guide id="3" pos="1000">
          <p15:clr>
            <a:srgbClr val="F26B43"/>
          </p15:clr>
        </p15:guide>
        <p15:guide id="4" pos="1941">
          <p15:clr>
            <a:srgbClr val="F26B43"/>
          </p15:clr>
        </p15:guide>
        <p15:guide id="5" pos="141">
          <p15:clr>
            <a:srgbClr val="F26B43"/>
          </p15:clr>
        </p15:guide>
        <p15:guide id="6" pos="3700">
          <p15:clr>
            <a:srgbClr val="F26B43"/>
          </p15:clr>
        </p15:guide>
        <p15:guide id="7" pos="1042">
          <p15:clr>
            <a:srgbClr val="F26B43"/>
          </p15:clr>
        </p15:guide>
        <p15:guide id="8" pos="1899">
          <p15:clr>
            <a:srgbClr val="F26B43"/>
          </p15:clr>
        </p15:guide>
        <p15:guide id="9" pos="2800">
          <p15:clr>
            <a:srgbClr val="F26B43"/>
          </p15:clr>
        </p15:guide>
        <p15:guide id="10" pos="284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.png"/><Relationship Id="rId3" Type="http://schemas.openxmlformats.org/officeDocument/2006/relationships/hyperlink" Target="https://nb.fidelity.com/public/nb/default/home?option=leclassview&amp;Target=MOSTWW207538&amp;ccsource=dw_nb_fid_ASW_woman_0426" TargetMode="External"/><Relationship Id="rId7" Type="http://schemas.openxmlformats.org/officeDocument/2006/relationships/hyperlink" Target="https://www.sipc.org/" TargetMode="External"/><Relationship Id="rId12" Type="http://schemas.openxmlformats.org/officeDocument/2006/relationships/hyperlink" Target="http://netbenefits.fidelity.com/livewebmeetings" TargetMode="External"/><Relationship Id="rId2" Type="http://schemas.openxmlformats.org/officeDocument/2006/relationships/hyperlink" Target="https://nb.fidelity.com/public/nb/default/home?option=leclassview&amp;Target=MOSTWW207118&amp;ccsource=dw_nb_fid_ASW_setgoals_042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hyperlink" Target="https://nb.fidelity.com/public/nb/default/home?option=ledetail&amp;Target=cours000000000035502&amp;ccsource=dw_nb_fid_ASW_retirement_0426" TargetMode="External"/><Relationship Id="rId5" Type="http://schemas.openxmlformats.org/officeDocument/2006/relationships/hyperlink" Target="https://nb.fidelity.com/public/nb/default/home?option=leclassview&amp;Target=MOSTWW207119&amp;ccsource=dw_nb_fid_ASW_managemoney_0426" TargetMode="External"/><Relationship Id="rId10" Type="http://schemas.openxmlformats.org/officeDocument/2006/relationships/hyperlink" Target="https://nb.fidelity.com/public/nb/default/home?option=leclassview&amp;Target=MOSTWW207541&amp;ccsource=dw_nb_fid_ASW_investing_0426" TargetMode="External"/><Relationship Id="rId4" Type="http://schemas.openxmlformats.org/officeDocument/2006/relationships/hyperlink" Target="https://nb.fidelity.com/public/nb/default/home?option=leclassview&amp;Target=MOSTWW207539&amp;ccsource=dw_nb_fid_ASW_emergency_0426" TargetMode="External"/><Relationship Id="rId9" Type="http://schemas.openxmlformats.org/officeDocument/2006/relationships/hyperlink" Target="https://nb.fidelity.com/public/nb/default/home?option=leclassview&amp;Target=MOSTWW207540&amp;ccsource=dw_nb_fid_ASW_debt_0426" TargetMode="External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84E87F-0F0F-CE02-187B-3206D5B6A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18474"/>
            <a:ext cx="7772401" cy="2322576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03B1CD-F695-4996-3420-03987E2DA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922" y="2304055"/>
            <a:ext cx="6972555" cy="64068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F313EA-E08C-62B3-7208-79A3AA922D11}"/>
              </a:ext>
            </a:extLst>
          </p:cNvPr>
          <p:cNvSpPr/>
          <p:nvPr/>
        </p:nvSpPr>
        <p:spPr>
          <a:xfrm>
            <a:off x="607257" y="3442726"/>
            <a:ext cx="3028816" cy="5036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en-US" sz="1300" b="1" dirty="0">
                <a:solidFill>
                  <a:schemeClr val="tx1"/>
                </a:solidFill>
                <a:latin typeface="Fidelity Slab SemiBold" panose="02060504050501040104" pitchFamily="18" charset="77"/>
              </a:rPr>
              <a:t>Monday, April 6</a:t>
            </a:r>
          </a:p>
          <a:p>
            <a:r>
              <a:rPr lang="en-US" sz="1300" b="1" dirty="0">
                <a:solidFill>
                  <a:schemeClr val="tx1"/>
                </a:solidFill>
                <a:latin typeface="Fidelity Slab SemiBold" panose="02060504050501040104" pitchFamily="18" charset="77"/>
              </a:rPr>
              <a:t>BUILDING A STRONG FOUNDATION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300" dirty="0">
                <a:solidFill>
                  <a:schemeClr val="tx1"/>
                </a:solidFill>
                <a:hlinkClick r:id="rId2"/>
              </a:rPr>
              <a:t>Set Goals and Save for What You Want</a:t>
            </a:r>
            <a:br>
              <a:rPr lang="en-US" sz="1300" dirty="0">
                <a:solidFill>
                  <a:schemeClr val="tx1"/>
                </a:solidFill>
              </a:rPr>
            </a:br>
            <a:r>
              <a:rPr lang="en-US" sz="1300" dirty="0">
                <a:solidFill>
                  <a:schemeClr val="tx1"/>
                </a:solidFill>
              </a:rPr>
              <a:t>12 p.m. ET | 30 minutes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Fidelity Slab SemiBold" panose="02060504050501040104" pitchFamily="18" charset="77"/>
              </a:rPr>
              <a:t>Tuesday, April 7</a:t>
            </a:r>
          </a:p>
          <a:p>
            <a:r>
              <a:rPr lang="en-US" sz="1300" b="1" dirty="0">
                <a:solidFill>
                  <a:schemeClr val="tx1"/>
                </a:solidFill>
                <a:latin typeface="Fidelity Slab SemiBold" panose="02060504050501040104" pitchFamily="18" charset="77"/>
              </a:rPr>
              <a:t>EXPECT THE UNEXPECTED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300" dirty="0">
                <a:solidFill>
                  <a:schemeClr val="tx1"/>
                </a:solidFill>
                <a:hlinkClick r:id="rId3"/>
              </a:rPr>
              <a:t>A Woman’s Guide to Building a Financial Plan</a:t>
            </a:r>
            <a:br>
              <a:rPr lang="en-US" sz="1300" dirty="0">
                <a:solidFill>
                  <a:schemeClr val="tx1"/>
                </a:solidFill>
              </a:rPr>
            </a:br>
            <a:r>
              <a:rPr lang="en-US" sz="1300" dirty="0">
                <a:solidFill>
                  <a:schemeClr val="tx1"/>
                </a:solidFill>
              </a:rPr>
              <a:t>2 p.m. ET | 60 minutes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300" dirty="0">
                <a:solidFill>
                  <a:schemeClr val="tx1"/>
                </a:solidFill>
                <a:hlinkClick r:id="rId4"/>
              </a:rPr>
              <a:t>Create a Budget and Build Emergency Savings</a:t>
            </a:r>
            <a:br>
              <a:rPr lang="en-US" sz="1300" dirty="0">
                <a:solidFill>
                  <a:schemeClr val="tx1"/>
                </a:solidFill>
              </a:rPr>
            </a:br>
            <a:r>
              <a:rPr lang="en-US" sz="1300" dirty="0">
                <a:solidFill>
                  <a:schemeClr val="tx1"/>
                </a:solidFill>
              </a:rPr>
              <a:t>4 p.m. ET | 30 minutes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1300" dirty="0">
              <a:solidFill>
                <a:schemeClr val="tx1"/>
              </a:solidFill>
            </a:endParaRPr>
          </a:p>
          <a:p>
            <a:r>
              <a:rPr lang="en-US" sz="1300" b="1" dirty="0">
                <a:solidFill>
                  <a:schemeClr val="tx1"/>
                </a:solidFill>
                <a:latin typeface="Fidelity Slab SemiBold" panose="02060504050501040104" pitchFamily="18" charset="77"/>
              </a:rPr>
              <a:t>Wednesday, April 8</a:t>
            </a:r>
          </a:p>
          <a:p>
            <a:r>
              <a:rPr lang="en-US" sz="1300" b="1" dirty="0">
                <a:solidFill>
                  <a:schemeClr val="tx1"/>
                </a:solidFill>
                <a:latin typeface="Fidelity Slab SemiBold" panose="02060504050501040104" pitchFamily="18" charset="77"/>
              </a:rPr>
              <a:t>DREAM BIG, PLAN WITH PURPOSE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300" dirty="0">
                <a:solidFill>
                  <a:schemeClr val="tx1"/>
                </a:solidFill>
                <a:hlinkClick r:id="rId5"/>
              </a:rPr>
              <a:t>Strategies That Can Help You Manage Your Money</a:t>
            </a:r>
            <a:br>
              <a:rPr lang="en-US" sz="1300" dirty="0">
                <a:solidFill>
                  <a:schemeClr val="tx1"/>
                </a:solidFill>
              </a:rPr>
            </a:br>
            <a:r>
              <a:rPr lang="en-US" sz="1300" dirty="0">
                <a:solidFill>
                  <a:schemeClr val="tx1"/>
                </a:solidFill>
              </a:rPr>
              <a:t>12 p.m. ET | 60 minutes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B29FB5E-C5AE-EDCE-2D3B-85FBE873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66169" y="3217666"/>
            <a:ext cx="0" cy="54864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9F207F03-E076-F4A6-B58F-B0671CA68173}"/>
              </a:ext>
            </a:extLst>
          </p:cNvPr>
          <p:cNvSpPr/>
          <p:nvPr/>
        </p:nvSpPr>
        <p:spPr>
          <a:xfrm>
            <a:off x="607257" y="2856808"/>
            <a:ext cx="2838898" cy="438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>
                <a:solidFill>
                  <a:schemeClr val="accent1"/>
                </a:solidFill>
                <a:latin typeface="Fidelity Slab" panose="02060504050501040104" pitchFamily="18" charset="0"/>
              </a:rPr>
              <a:t>Featured Events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EDEFDA6-86EA-84F3-9058-E811FDF96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05353" y="9080369"/>
            <a:ext cx="182880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8C64042F-E3D3-CD45-A851-EC586BF82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516" y="339440"/>
            <a:ext cx="1672965" cy="35849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C410627-FAE0-D195-EB09-830120BC85BB}"/>
              </a:ext>
            </a:extLst>
          </p:cNvPr>
          <p:cNvSpPr txBox="1"/>
          <p:nvPr/>
        </p:nvSpPr>
        <p:spPr>
          <a:xfrm>
            <a:off x="223838" y="9004971"/>
            <a:ext cx="7105208" cy="9112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defTabSz="914400">
              <a:defRPr/>
            </a:pPr>
            <a:r>
              <a:rPr lang="en-GB" sz="1100">
                <a:latin typeface="Fidelity Sans 2 Light" panose="020B0404050501040104" pitchFamily="34" charset="0"/>
                <a:ea typeface="Calibri Light" charset="0"/>
                <a:cs typeface="Calibri Light" charset="0"/>
              </a:rPr>
              <a:t>Investing involves risk, including risk of loss.</a:t>
            </a:r>
          </a:p>
          <a:p>
            <a:pPr defTabSz="914400">
              <a:defRPr/>
            </a:pPr>
            <a:r>
              <a:rPr lang="en-GB" sz="800">
                <a:latin typeface="Fidelity Sans 2 Light" panose="020B0404050501040104" pitchFamily="34" charset="0"/>
                <a:ea typeface="Calibri Light" charset="0"/>
                <a:cs typeface="Calibri Light" charset="0"/>
              </a:rPr>
              <a:t>The third-party trademarks and service marks appearing herein are the property of their respective owners.</a:t>
            </a:r>
          </a:p>
          <a:p>
            <a:pPr defTabSz="914400">
              <a:defRPr/>
            </a:pPr>
            <a:r>
              <a:rPr lang="en-GB" sz="800">
                <a:latin typeface="Fidelity Sans 2 Light" panose="020B0404050501040104" pitchFamily="34" charset="0"/>
                <a:ea typeface="Calibri Light" charset="0"/>
                <a:cs typeface="Calibri Light" charset="0"/>
              </a:rPr>
              <a:t>Fidelity and the Fidelity Investments logo are registered service marks of FMR LLC.</a:t>
            </a:r>
          </a:p>
          <a:p>
            <a:pPr defTabSz="914400">
              <a:defRPr/>
            </a:pPr>
            <a:r>
              <a:rPr lang="en-GB" sz="800">
                <a:latin typeface="Fidelity Sans 2 Light" panose="020B0404050501040104" pitchFamily="34" charset="0"/>
                <a:ea typeface="Calibri Light" charset="0"/>
                <a:cs typeface="Calibri Light" charset="0"/>
              </a:rPr>
              <a:t>Fidelity Brokerage Services LLC, Member NYSE, </a:t>
            </a:r>
            <a:r>
              <a:rPr lang="en-GB" sz="800">
                <a:latin typeface="Fidelity Sans 2 Light" panose="020B0404050501040104" pitchFamily="34" charset="0"/>
                <a:ea typeface="Calibri Light" charset="0"/>
                <a:cs typeface="Calibri Light" charset="0"/>
                <a:hlinkClick r:id="rId7"/>
              </a:rPr>
              <a:t>SIPC</a:t>
            </a:r>
            <a:r>
              <a:rPr lang="en-GB" sz="800">
                <a:latin typeface="Fidelity Sans 2 Light" panose="020B0404050501040104" pitchFamily="34" charset="0"/>
                <a:ea typeface="Calibri Light" charset="0"/>
                <a:cs typeface="Calibri Light" charset="0"/>
              </a:rPr>
              <a:t>, 900 Salem Street, Smithfield, RI 02917</a:t>
            </a:r>
          </a:p>
          <a:p>
            <a:pPr defTabSz="914400">
              <a:defRPr/>
            </a:pPr>
            <a:r>
              <a:rPr lang="en-GB" sz="800">
                <a:latin typeface="Fidelity Sans 2 Light" panose="020B0404050501040104" pitchFamily="34" charset="0"/>
                <a:ea typeface="Calibri Light" charset="0"/>
                <a:cs typeface="Calibri Light" charset="0"/>
              </a:rPr>
              <a:t>©2026 FMR LLC. All rights reserved.       1190894.3.0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0F1F72-B302-5B3B-D2C6-CD01453DA6B7}"/>
              </a:ext>
            </a:extLst>
          </p:cNvPr>
          <p:cNvSpPr/>
          <p:nvPr/>
        </p:nvSpPr>
        <p:spPr>
          <a:xfrm>
            <a:off x="0" y="-18474"/>
            <a:ext cx="399922" cy="2322576"/>
          </a:xfrm>
          <a:prstGeom prst="rect">
            <a:avLst/>
          </a:prstGeom>
          <a:solidFill>
            <a:srgbClr val="3880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29FEBE-F1D3-495F-584F-943E53249746}"/>
              </a:ext>
            </a:extLst>
          </p:cNvPr>
          <p:cNvSpPr txBox="1"/>
          <p:nvPr/>
        </p:nvSpPr>
        <p:spPr>
          <a:xfrm>
            <a:off x="661793" y="1100941"/>
            <a:ext cx="6116005" cy="96949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Fidelity Slab" panose="02060504050501040104" pitchFamily="18" charset="0"/>
              </a:rPr>
              <a:t>April 6-10 is America Saves Week</a:t>
            </a:r>
          </a:p>
          <a:p>
            <a:pPr algn="l"/>
            <a:endParaRPr lang="en-US" sz="500">
              <a:solidFill>
                <a:schemeClr val="bg1"/>
              </a:solidFill>
              <a:latin typeface="Fidelity Sans 2 Light" panose="020B0404050501040104" pitchFamily="34" charset="0"/>
            </a:endParaRPr>
          </a:p>
          <a:p>
            <a:pPr algn="l"/>
            <a:r>
              <a:rPr lang="en-US" sz="1400">
                <a:solidFill>
                  <a:schemeClr val="bg1"/>
                </a:solidFill>
                <a:latin typeface="Fidelity Sans 2 Light" panose="020B0404050501040104" pitchFamily="34" charset="0"/>
              </a:rPr>
              <a:t>Take steps to save more with educational workshops to help you make progress toward your financial goals.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98BCDD-B0DF-FC0D-1D89-349FB38214C8}"/>
              </a:ext>
            </a:extLst>
          </p:cNvPr>
          <p:cNvSpPr/>
          <p:nvPr/>
        </p:nvSpPr>
        <p:spPr>
          <a:xfrm>
            <a:off x="7372478" y="-18474"/>
            <a:ext cx="399922" cy="2322576"/>
          </a:xfrm>
          <a:prstGeom prst="rect">
            <a:avLst/>
          </a:prstGeom>
          <a:solidFill>
            <a:srgbClr val="1DE4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2E6048-31BA-2BB7-520E-91FD44B20BC3}"/>
              </a:ext>
            </a:extLst>
          </p:cNvPr>
          <p:cNvSpPr/>
          <p:nvPr/>
        </p:nvSpPr>
        <p:spPr>
          <a:xfrm>
            <a:off x="6972556" y="-18474"/>
            <a:ext cx="399922" cy="2322576"/>
          </a:xfrm>
          <a:prstGeom prst="rect">
            <a:avLst/>
          </a:prstGeom>
          <a:solidFill>
            <a:srgbClr val="9747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07E72F6-CEE6-771A-C29A-86CF5785B6B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943" b="15122"/>
          <a:stretch>
            <a:fillRect/>
          </a:stretch>
        </p:blipFill>
        <p:spPr>
          <a:xfrm>
            <a:off x="4451473" y="156854"/>
            <a:ext cx="2286000" cy="652341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3DE643F-FF93-D999-0929-AEAE90A78355}"/>
              </a:ext>
            </a:extLst>
          </p:cNvPr>
          <p:cNvSpPr/>
          <p:nvPr/>
        </p:nvSpPr>
        <p:spPr>
          <a:xfrm>
            <a:off x="4134365" y="3442725"/>
            <a:ext cx="2957112" cy="5036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en-US" sz="1300" b="1">
                <a:solidFill>
                  <a:schemeClr val="tx1"/>
                </a:solidFill>
                <a:latin typeface="Fidelity Slab SemiBold" panose="02060504050501040104" pitchFamily="18" charset="77"/>
              </a:rPr>
              <a:t>Thursday, April 9</a:t>
            </a:r>
          </a:p>
          <a:p>
            <a:r>
              <a:rPr lang="en-US" sz="1300" b="1">
                <a:solidFill>
                  <a:schemeClr val="tx1"/>
                </a:solidFill>
                <a:latin typeface="Fidelity Slab SemiBold" panose="02060504050501040104" pitchFamily="18" charset="77"/>
              </a:rPr>
              <a:t>REWRITE THE DEBT NARRATIVE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300">
                <a:solidFill>
                  <a:schemeClr val="tx1"/>
                </a:solidFill>
                <a:hlinkClick r:id="rId9"/>
              </a:rPr>
              <a:t>Tackle Debt and Understand Your Credit Score</a:t>
            </a:r>
            <a:br>
              <a:rPr lang="en-US" sz="1300">
                <a:solidFill>
                  <a:schemeClr val="tx1"/>
                </a:solidFill>
              </a:rPr>
            </a:br>
            <a:r>
              <a:rPr lang="en-US" sz="1300">
                <a:solidFill>
                  <a:schemeClr val="tx1"/>
                </a:solidFill>
              </a:rPr>
              <a:t>12 p.m. ET | 30 minutes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300">
                <a:solidFill>
                  <a:schemeClr val="tx1"/>
                </a:solidFill>
                <a:hlinkClick r:id="rId10"/>
              </a:rPr>
              <a:t>Investing for Beginners</a:t>
            </a:r>
            <a:br>
              <a:rPr lang="en-US" sz="1300">
                <a:solidFill>
                  <a:schemeClr val="tx1"/>
                </a:solidFill>
              </a:rPr>
            </a:br>
            <a:r>
              <a:rPr lang="en-US" sz="1300">
                <a:solidFill>
                  <a:schemeClr val="tx1"/>
                </a:solidFill>
              </a:rPr>
              <a:t>2 p.m. ET | 30 minutes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1300">
              <a:solidFill>
                <a:schemeClr val="tx1"/>
              </a:solidFill>
            </a:endParaRPr>
          </a:p>
          <a:p>
            <a:r>
              <a:rPr lang="en-US" sz="1300" b="1">
                <a:solidFill>
                  <a:schemeClr val="tx1"/>
                </a:solidFill>
                <a:latin typeface="Fidelity Slab SemiBold" panose="02060504050501040104" pitchFamily="18" charset="77"/>
              </a:rPr>
              <a:t>Friday, April 10</a:t>
            </a:r>
          </a:p>
          <a:p>
            <a:r>
              <a:rPr lang="en-US" sz="1300" b="1">
                <a:solidFill>
                  <a:schemeClr val="tx1"/>
                </a:solidFill>
                <a:latin typeface="Fidelity Slab SemiBold" panose="02060504050501040104" pitchFamily="18" charset="77"/>
              </a:rPr>
              <a:t>YOUR STORY, YOUR FUTURE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300">
                <a:solidFill>
                  <a:schemeClr val="tx1"/>
                </a:solidFill>
                <a:hlinkClick r:id="rId11"/>
              </a:rPr>
              <a:t>Retirement Basics</a:t>
            </a:r>
            <a:br>
              <a:rPr lang="en-US" sz="1300">
                <a:solidFill>
                  <a:schemeClr val="tx1"/>
                </a:solidFill>
              </a:rPr>
            </a:br>
            <a:r>
              <a:rPr lang="en-US" sz="1300">
                <a:solidFill>
                  <a:schemeClr val="tx1"/>
                </a:solidFill>
              </a:rPr>
              <a:t>12 p.m. ET | 30 minutes</a:t>
            </a:r>
          </a:p>
        </p:txBody>
      </p:sp>
      <p:sp>
        <p:nvSpPr>
          <p:cNvPr id="35" name="object 13">
            <a:hlinkClick r:id="rId12"/>
            <a:extLst>
              <a:ext uri="{FF2B5EF4-FFF2-40B4-BE49-F238E27FC236}">
                <a16:creationId xmlns:a16="http://schemas.microsoft.com/office/drawing/2014/main" id="{0C0E660C-7009-3F20-3956-D7CF8F6124E3}"/>
              </a:ext>
            </a:extLst>
          </p:cNvPr>
          <p:cNvSpPr txBox="1"/>
          <p:nvPr/>
        </p:nvSpPr>
        <p:spPr>
          <a:xfrm>
            <a:off x="5251573" y="6831965"/>
            <a:ext cx="1734573" cy="1621791"/>
          </a:xfrm>
          <a:prstGeom prst="rect">
            <a:avLst/>
          </a:prstGeom>
          <a:solidFill>
            <a:srgbClr val="36872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01930" marR="203200" algn="ctr">
              <a:lnSpc>
                <a:spcPct val="120400"/>
              </a:lnSpc>
            </a:pPr>
            <a:r>
              <a:rPr sz="900">
                <a:solidFill>
                  <a:schemeClr val="bg1"/>
                </a:solidFill>
                <a:cs typeface="Fidelity Sans"/>
              </a:rPr>
              <a:t>To</a:t>
            </a:r>
            <a:r>
              <a:rPr sz="900" spc="-20">
                <a:solidFill>
                  <a:schemeClr val="bg1"/>
                </a:solidFill>
                <a:cs typeface="Fidelity Sans"/>
              </a:rPr>
              <a:t> </a:t>
            </a:r>
            <a:r>
              <a:rPr sz="900">
                <a:solidFill>
                  <a:schemeClr val="bg1"/>
                </a:solidFill>
                <a:cs typeface="Fidelity Sans"/>
              </a:rPr>
              <a:t>register,</a:t>
            </a:r>
            <a:r>
              <a:rPr sz="900" spc="-15">
                <a:solidFill>
                  <a:schemeClr val="bg1"/>
                </a:solidFill>
                <a:cs typeface="Fidelity Sans"/>
              </a:rPr>
              <a:t> </a:t>
            </a:r>
            <a:r>
              <a:rPr sz="900">
                <a:solidFill>
                  <a:schemeClr val="bg1"/>
                </a:solidFill>
                <a:cs typeface="Fidelity Sans"/>
              </a:rPr>
              <a:t>log</a:t>
            </a:r>
            <a:r>
              <a:rPr sz="900" spc="-15">
                <a:solidFill>
                  <a:schemeClr val="bg1"/>
                </a:solidFill>
                <a:cs typeface="Fidelity Sans"/>
              </a:rPr>
              <a:t> </a:t>
            </a:r>
            <a:r>
              <a:rPr sz="900">
                <a:solidFill>
                  <a:schemeClr val="bg1"/>
                </a:solidFill>
                <a:cs typeface="Fidelity Sans"/>
              </a:rPr>
              <a:t>in</a:t>
            </a:r>
            <a:r>
              <a:rPr sz="900" spc="-15">
                <a:solidFill>
                  <a:schemeClr val="bg1"/>
                </a:solidFill>
                <a:cs typeface="Fidelity Sans"/>
              </a:rPr>
              <a:t> </a:t>
            </a:r>
            <a:r>
              <a:rPr sz="900" spc="-25">
                <a:solidFill>
                  <a:schemeClr val="bg1"/>
                </a:solidFill>
                <a:cs typeface="Fidelity Sans"/>
              </a:rPr>
              <a:t>to</a:t>
            </a:r>
            <a:r>
              <a:rPr lang="en-US" sz="900" spc="-25">
                <a:solidFill>
                  <a:schemeClr val="bg1"/>
                </a:solidFill>
                <a:cs typeface="Fidelity Sans"/>
              </a:rPr>
              <a:t> </a:t>
            </a:r>
            <a:r>
              <a:rPr lang="en-US" sz="900" b="1" spc="-25" err="1">
                <a:solidFill>
                  <a:schemeClr val="bg1"/>
                </a:solidFill>
                <a:cs typeface="Fidelity Sans"/>
              </a:rPr>
              <a:t>NetBenefits.Fidelity.com</a:t>
            </a:r>
            <a:r>
              <a:rPr lang="en-US" sz="900" b="1" spc="-25">
                <a:solidFill>
                  <a:schemeClr val="bg1"/>
                </a:solidFill>
                <a:cs typeface="Fidelity Sans"/>
              </a:rPr>
              <a:t>/</a:t>
            </a:r>
            <a:r>
              <a:rPr lang="en-US" sz="900" b="1" spc="-25" err="1">
                <a:solidFill>
                  <a:schemeClr val="bg1"/>
                </a:solidFill>
                <a:cs typeface="Fidelity Sans"/>
              </a:rPr>
              <a:t>livewebmeetings</a:t>
            </a:r>
            <a:endParaRPr sz="900">
              <a:solidFill>
                <a:schemeClr val="bg1"/>
              </a:solidFill>
              <a:latin typeface="Fidelity Sans"/>
              <a:cs typeface="Fidelity Sans"/>
            </a:endParaRPr>
          </a:p>
        </p:txBody>
      </p:sp>
      <p:grpSp>
        <p:nvGrpSpPr>
          <p:cNvPr id="36" name="object 28">
            <a:extLst>
              <a:ext uri="{FF2B5EF4-FFF2-40B4-BE49-F238E27FC236}">
                <a16:creationId xmlns:a16="http://schemas.microsoft.com/office/drawing/2014/main" id="{11137CB9-AFAF-758C-12F7-9D2FBA26C2F5}"/>
              </a:ext>
            </a:extLst>
          </p:cNvPr>
          <p:cNvGrpSpPr/>
          <p:nvPr/>
        </p:nvGrpSpPr>
        <p:grpSpPr>
          <a:xfrm>
            <a:off x="5816598" y="7086598"/>
            <a:ext cx="604520" cy="604520"/>
            <a:chOff x="5685739" y="5892469"/>
            <a:chExt cx="604520" cy="604520"/>
          </a:xfrm>
        </p:grpSpPr>
        <p:sp>
          <p:nvSpPr>
            <p:cNvPr id="37" name="object 29">
              <a:extLst>
                <a:ext uri="{FF2B5EF4-FFF2-40B4-BE49-F238E27FC236}">
                  <a16:creationId xmlns:a16="http://schemas.microsoft.com/office/drawing/2014/main" id="{6407B318-939D-CCD8-8631-389008FF2494}"/>
                </a:ext>
              </a:extLst>
            </p:cNvPr>
            <p:cNvSpPr/>
            <p:nvPr/>
          </p:nvSpPr>
          <p:spPr>
            <a:xfrm>
              <a:off x="5685739" y="5892469"/>
              <a:ext cx="604520" cy="604520"/>
            </a:xfrm>
            <a:custGeom>
              <a:avLst/>
              <a:gdLst/>
              <a:ahLst/>
              <a:cxnLst/>
              <a:rect l="l" t="t" r="r" b="b"/>
              <a:pathLst>
                <a:path w="604520" h="604520">
                  <a:moveTo>
                    <a:pt x="302260" y="0"/>
                  </a:moveTo>
                  <a:lnTo>
                    <a:pt x="253233" y="3955"/>
                  </a:lnTo>
                  <a:lnTo>
                    <a:pt x="206724" y="15408"/>
                  </a:lnTo>
                  <a:lnTo>
                    <a:pt x="163356" y="33735"/>
                  </a:lnTo>
                  <a:lnTo>
                    <a:pt x="123751" y="58315"/>
                  </a:lnTo>
                  <a:lnTo>
                    <a:pt x="88531" y="88525"/>
                  </a:lnTo>
                  <a:lnTo>
                    <a:pt x="58320" y="123743"/>
                  </a:lnTo>
                  <a:lnTo>
                    <a:pt x="33738" y="163346"/>
                  </a:lnTo>
                  <a:lnTo>
                    <a:pt x="15409" y="206712"/>
                  </a:lnTo>
                  <a:lnTo>
                    <a:pt x="3956" y="253220"/>
                  </a:lnTo>
                  <a:lnTo>
                    <a:pt x="0" y="302247"/>
                  </a:lnTo>
                  <a:lnTo>
                    <a:pt x="3956" y="351270"/>
                  </a:lnTo>
                  <a:lnTo>
                    <a:pt x="15409" y="397775"/>
                  </a:lnTo>
                  <a:lnTo>
                    <a:pt x="33738" y="441139"/>
                  </a:lnTo>
                  <a:lnTo>
                    <a:pt x="58320" y="480741"/>
                  </a:lnTo>
                  <a:lnTo>
                    <a:pt x="88531" y="515958"/>
                  </a:lnTo>
                  <a:lnTo>
                    <a:pt x="123751" y="546167"/>
                  </a:lnTo>
                  <a:lnTo>
                    <a:pt x="163356" y="570746"/>
                  </a:lnTo>
                  <a:lnTo>
                    <a:pt x="206724" y="589073"/>
                  </a:lnTo>
                  <a:lnTo>
                    <a:pt x="253233" y="600526"/>
                  </a:lnTo>
                  <a:lnTo>
                    <a:pt x="302260" y="604481"/>
                  </a:lnTo>
                  <a:lnTo>
                    <a:pt x="351286" y="600526"/>
                  </a:lnTo>
                  <a:lnTo>
                    <a:pt x="397795" y="589073"/>
                  </a:lnTo>
                  <a:lnTo>
                    <a:pt x="441163" y="570746"/>
                  </a:lnTo>
                  <a:lnTo>
                    <a:pt x="480768" y="546167"/>
                  </a:lnTo>
                  <a:lnTo>
                    <a:pt x="515988" y="515958"/>
                  </a:lnTo>
                  <a:lnTo>
                    <a:pt x="546199" y="480741"/>
                  </a:lnTo>
                  <a:lnTo>
                    <a:pt x="570781" y="441139"/>
                  </a:lnTo>
                  <a:lnTo>
                    <a:pt x="589110" y="397775"/>
                  </a:lnTo>
                  <a:lnTo>
                    <a:pt x="600563" y="351270"/>
                  </a:lnTo>
                  <a:lnTo>
                    <a:pt x="604520" y="302247"/>
                  </a:lnTo>
                  <a:lnTo>
                    <a:pt x="600563" y="253220"/>
                  </a:lnTo>
                  <a:lnTo>
                    <a:pt x="589110" y="206712"/>
                  </a:lnTo>
                  <a:lnTo>
                    <a:pt x="570781" y="163346"/>
                  </a:lnTo>
                  <a:lnTo>
                    <a:pt x="546199" y="123743"/>
                  </a:lnTo>
                  <a:lnTo>
                    <a:pt x="515988" y="88525"/>
                  </a:lnTo>
                  <a:lnTo>
                    <a:pt x="480768" y="58315"/>
                  </a:lnTo>
                  <a:lnTo>
                    <a:pt x="441163" y="33735"/>
                  </a:lnTo>
                  <a:lnTo>
                    <a:pt x="397795" y="15408"/>
                  </a:lnTo>
                  <a:lnTo>
                    <a:pt x="351286" y="3955"/>
                  </a:lnTo>
                  <a:lnTo>
                    <a:pt x="302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0">
              <a:extLst>
                <a:ext uri="{FF2B5EF4-FFF2-40B4-BE49-F238E27FC236}">
                  <a16:creationId xmlns:a16="http://schemas.microsoft.com/office/drawing/2014/main" id="{B95E493F-572D-BD31-C2E5-9BE7A2C49B0D}"/>
                </a:ext>
              </a:extLst>
            </p:cNvPr>
            <p:cNvSpPr/>
            <p:nvPr/>
          </p:nvSpPr>
          <p:spPr>
            <a:xfrm>
              <a:off x="5822074" y="6047422"/>
              <a:ext cx="314325" cy="257810"/>
            </a:xfrm>
            <a:custGeom>
              <a:avLst/>
              <a:gdLst/>
              <a:ahLst/>
              <a:cxnLst/>
              <a:rect l="l" t="t" r="r" b="b"/>
              <a:pathLst>
                <a:path w="314325" h="257810">
                  <a:moveTo>
                    <a:pt x="56388" y="30187"/>
                  </a:moveTo>
                  <a:lnTo>
                    <a:pt x="50342" y="24155"/>
                  </a:lnTo>
                  <a:lnTo>
                    <a:pt x="38265" y="24155"/>
                  </a:lnTo>
                  <a:lnTo>
                    <a:pt x="32219" y="30187"/>
                  </a:lnTo>
                  <a:lnTo>
                    <a:pt x="32219" y="42278"/>
                  </a:lnTo>
                  <a:lnTo>
                    <a:pt x="38265" y="48310"/>
                  </a:lnTo>
                  <a:lnTo>
                    <a:pt x="50342" y="48310"/>
                  </a:lnTo>
                  <a:lnTo>
                    <a:pt x="56388" y="42278"/>
                  </a:lnTo>
                  <a:lnTo>
                    <a:pt x="56388" y="30187"/>
                  </a:lnTo>
                  <a:close/>
                </a:path>
                <a:path w="314325" h="257810">
                  <a:moveTo>
                    <a:pt x="96659" y="30187"/>
                  </a:moveTo>
                  <a:lnTo>
                    <a:pt x="90614" y="24155"/>
                  </a:lnTo>
                  <a:lnTo>
                    <a:pt x="78536" y="24155"/>
                  </a:lnTo>
                  <a:lnTo>
                    <a:pt x="72491" y="30187"/>
                  </a:lnTo>
                  <a:lnTo>
                    <a:pt x="72491" y="42278"/>
                  </a:lnTo>
                  <a:lnTo>
                    <a:pt x="78536" y="48310"/>
                  </a:lnTo>
                  <a:lnTo>
                    <a:pt x="90614" y="48310"/>
                  </a:lnTo>
                  <a:lnTo>
                    <a:pt x="96659" y="42278"/>
                  </a:lnTo>
                  <a:lnTo>
                    <a:pt x="96659" y="30187"/>
                  </a:lnTo>
                  <a:close/>
                </a:path>
                <a:path w="314325" h="257810">
                  <a:moveTo>
                    <a:pt x="136931" y="30187"/>
                  </a:moveTo>
                  <a:lnTo>
                    <a:pt x="130886" y="24155"/>
                  </a:lnTo>
                  <a:lnTo>
                    <a:pt x="118808" y="24155"/>
                  </a:lnTo>
                  <a:lnTo>
                    <a:pt x="112763" y="30187"/>
                  </a:lnTo>
                  <a:lnTo>
                    <a:pt x="112763" y="42278"/>
                  </a:lnTo>
                  <a:lnTo>
                    <a:pt x="118808" y="48310"/>
                  </a:lnTo>
                  <a:lnTo>
                    <a:pt x="130886" y="48310"/>
                  </a:lnTo>
                  <a:lnTo>
                    <a:pt x="136931" y="42278"/>
                  </a:lnTo>
                  <a:lnTo>
                    <a:pt x="136931" y="30187"/>
                  </a:lnTo>
                  <a:close/>
                </a:path>
                <a:path w="314325" h="257810">
                  <a:moveTo>
                    <a:pt x="314121" y="36817"/>
                  </a:moveTo>
                  <a:lnTo>
                    <a:pt x="311226" y="22644"/>
                  </a:lnTo>
                  <a:lnTo>
                    <a:pt x="304266" y="12268"/>
                  </a:lnTo>
                  <a:lnTo>
                    <a:pt x="303364" y="10922"/>
                  </a:lnTo>
                  <a:lnTo>
                    <a:pt x="302031" y="10007"/>
                  </a:lnTo>
                  <a:lnTo>
                    <a:pt x="302031" y="36817"/>
                  </a:lnTo>
                  <a:lnTo>
                    <a:pt x="302031" y="61366"/>
                  </a:lnTo>
                  <a:lnTo>
                    <a:pt x="12077" y="61366"/>
                  </a:lnTo>
                  <a:lnTo>
                    <a:pt x="12077" y="36817"/>
                  </a:lnTo>
                  <a:lnTo>
                    <a:pt x="13944" y="27152"/>
                  </a:lnTo>
                  <a:lnTo>
                    <a:pt x="19062" y="19367"/>
                  </a:lnTo>
                  <a:lnTo>
                    <a:pt x="26733" y="14160"/>
                  </a:lnTo>
                  <a:lnTo>
                    <a:pt x="36245" y="12268"/>
                  </a:lnTo>
                  <a:lnTo>
                    <a:pt x="277876" y="12268"/>
                  </a:lnTo>
                  <a:lnTo>
                    <a:pt x="287388" y="14160"/>
                  </a:lnTo>
                  <a:lnTo>
                    <a:pt x="295046" y="19367"/>
                  </a:lnTo>
                  <a:lnTo>
                    <a:pt x="300164" y="27152"/>
                  </a:lnTo>
                  <a:lnTo>
                    <a:pt x="302031" y="36817"/>
                  </a:lnTo>
                  <a:lnTo>
                    <a:pt x="302031" y="10007"/>
                  </a:lnTo>
                  <a:lnTo>
                    <a:pt x="291820" y="2946"/>
                  </a:lnTo>
                  <a:lnTo>
                    <a:pt x="277876" y="0"/>
                  </a:lnTo>
                  <a:lnTo>
                    <a:pt x="36245" y="0"/>
                  </a:lnTo>
                  <a:lnTo>
                    <a:pt x="22301" y="2946"/>
                  </a:lnTo>
                  <a:lnTo>
                    <a:pt x="10756" y="10922"/>
                  </a:lnTo>
                  <a:lnTo>
                    <a:pt x="2908" y="22644"/>
                  </a:lnTo>
                  <a:lnTo>
                    <a:pt x="0" y="36817"/>
                  </a:lnTo>
                  <a:lnTo>
                    <a:pt x="0" y="220916"/>
                  </a:lnTo>
                  <a:lnTo>
                    <a:pt x="2908" y="235077"/>
                  </a:lnTo>
                  <a:lnTo>
                    <a:pt x="10756" y="246799"/>
                  </a:lnTo>
                  <a:lnTo>
                    <a:pt x="22301" y="254787"/>
                  </a:lnTo>
                  <a:lnTo>
                    <a:pt x="36245" y="257733"/>
                  </a:lnTo>
                  <a:lnTo>
                    <a:pt x="154038" y="257733"/>
                  </a:lnTo>
                  <a:lnTo>
                    <a:pt x="156946" y="254787"/>
                  </a:lnTo>
                  <a:lnTo>
                    <a:pt x="157060" y="248526"/>
                  </a:lnTo>
                  <a:lnTo>
                    <a:pt x="154038" y="245452"/>
                  </a:lnTo>
                  <a:lnTo>
                    <a:pt x="36245" y="245452"/>
                  </a:lnTo>
                  <a:lnTo>
                    <a:pt x="26733" y="243560"/>
                  </a:lnTo>
                  <a:lnTo>
                    <a:pt x="19062" y="238353"/>
                  </a:lnTo>
                  <a:lnTo>
                    <a:pt x="13944" y="230568"/>
                  </a:lnTo>
                  <a:lnTo>
                    <a:pt x="12077" y="220916"/>
                  </a:lnTo>
                  <a:lnTo>
                    <a:pt x="12077" y="73634"/>
                  </a:lnTo>
                  <a:lnTo>
                    <a:pt x="302031" y="73634"/>
                  </a:lnTo>
                  <a:lnTo>
                    <a:pt x="302031" y="150342"/>
                  </a:lnTo>
                  <a:lnTo>
                    <a:pt x="305054" y="153416"/>
                  </a:lnTo>
                  <a:lnTo>
                    <a:pt x="311099" y="153416"/>
                  </a:lnTo>
                  <a:lnTo>
                    <a:pt x="314121" y="150342"/>
                  </a:lnTo>
                  <a:lnTo>
                    <a:pt x="314121" y="73634"/>
                  </a:lnTo>
                  <a:lnTo>
                    <a:pt x="314121" y="61366"/>
                  </a:lnTo>
                  <a:lnTo>
                    <a:pt x="314121" y="36817"/>
                  </a:lnTo>
                  <a:close/>
                </a:path>
              </a:pathLst>
            </a:custGeom>
            <a:solidFill>
              <a:srgbClr val="757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1">
              <a:extLst>
                <a:ext uri="{FF2B5EF4-FFF2-40B4-BE49-F238E27FC236}">
                  <a16:creationId xmlns:a16="http://schemas.microsoft.com/office/drawing/2014/main" id="{30E97C70-F623-02AE-E184-5FFEEE72B460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00789" y="6196220"/>
              <a:ext cx="169138" cy="177190"/>
            </a:xfrm>
            <a:prstGeom prst="rect">
              <a:avLst/>
            </a:prstGeom>
          </p:spPr>
        </p:pic>
      </p:grpSp>
      <p:pic>
        <p:nvPicPr>
          <p:cNvPr id="40" name="Picture 39" descr="A black background with pink letters&#10;&#10;AI-generated content may be incorrect.">
            <a:extLst>
              <a:ext uri="{FF2B5EF4-FFF2-40B4-BE49-F238E27FC236}">
                <a16:creationId xmlns:a16="http://schemas.microsoft.com/office/drawing/2014/main" id="{6204A7B9-2778-01B8-E2E2-8557E593E8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0246" y="9155772"/>
            <a:ext cx="1828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50100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Template 2025">
  <a:themeElements>
    <a:clrScheme name="Fidelity Palette 2025">
      <a:dk1>
        <a:srgbClr val="000000"/>
      </a:dk1>
      <a:lt1>
        <a:srgbClr val="FFFFFF"/>
      </a:lt1>
      <a:dk2>
        <a:srgbClr val="403F3E"/>
      </a:dk2>
      <a:lt2>
        <a:srgbClr val="F7F4E4"/>
      </a:lt2>
      <a:accent1>
        <a:srgbClr val="368727"/>
      </a:accent1>
      <a:accent2>
        <a:srgbClr val="044014"/>
      </a:accent2>
      <a:accent3>
        <a:srgbClr val="6AD539"/>
      </a:accent3>
      <a:accent4>
        <a:srgbClr val="1DE4CA"/>
      </a:accent4>
      <a:accent5>
        <a:srgbClr val="3880F3"/>
      </a:accent5>
      <a:accent6>
        <a:srgbClr val="04547C"/>
      </a:accent6>
      <a:hlink>
        <a:srgbClr val="368727"/>
      </a:hlink>
      <a:folHlink>
        <a:srgbClr val="368727"/>
      </a:folHlink>
    </a:clrScheme>
    <a:fontScheme name="Fidelity 2024">
      <a:majorFont>
        <a:latin typeface="Fidelity Slab Light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Evergreen">
      <a:srgbClr val="044014"/>
    </a:custClr>
    <a:custClr name="Fidelity Green">
      <a:srgbClr val="368727"/>
    </a:custClr>
    <a:custClr name="Lime Green">
      <a:srgbClr val="6AD539"/>
    </a:custClr>
    <a:custClr name="Aqua">
      <a:srgbClr val="1DE4C9"/>
    </a:custClr>
    <a:custClr name="Lapis">
      <a:srgbClr val="3880F3"/>
    </a:custClr>
    <a:custClr name="Marine">
      <a:srgbClr val="04547C"/>
    </a:custClr>
    <a:custClr name="Violet">
      <a:srgbClr val="5B2C8F"/>
    </a:custClr>
    <a:custClr name="Gold">
      <a:srgbClr val="DBCA72"/>
    </a:custClr>
    <a:custClr name="BLANK">
      <a:srgbClr val="FFFFFF"/>
    </a:custClr>
    <a:custClr name="BLANK">
      <a:srgbClr val="FFFFFF"/>
    </a:custClr>
    <a:custClr name="Charcoal">
      <a:srgbClr val="403F3E"/>
    </a:custClr>
    <a:custClr name="Sand">
      <a:srgbClr val="F7F4E4"/>
    </a:custClr>
    <a:custClr name="Mist">
      <a:srgbClr val="F9F7F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2C - Sky">
      <a:srgbClr val="28CAFF"/>
    </a:custClr>
    <a:custClr name="B2C - Purple">
      <a:srgbClr val="9747F6"/>
    </a:custClr>
    <a:custClr name="B2C - Magenta">
      <a:srgbClr val="FC27E5"/>
    </a:custClr>
    <a:custClr name="B2C - Sand">
      <a:srgbClr val="FF7A11"/>
    </a:custClr>
  </a:custClrLst>
  <a:extLst>
    <a:ext uri="{05A4C25C-085E-4340-85A3-A5531E510DB2}">
      <thm15:themeFamily xmlns:thm15="http://schemas.microsoft.com/office/thememl/2012/main" name="WI Toolkit 2020 16x9 (1)" id="{E1226E18-1AF3-E040-8B6A-B1AC688A233D}" vid="{8230BF58-0895-0F4C-A8DC-85B3195F9F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261</Words>
  <Application>Microsoft Office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Fidelity Sans</vt:lpstr>
      <vt:lpstr>Fidelity Sans 2</vt:lpstr>
      <vt:lpstr>Fidelity Sans 2 Light</vt:lpstr>
      <vt:lpstr>Fidelity Slab</vt:lpstr>
      <vt:lpstr>Fidelity Slab Light</vt:lpstr>
      <vt:lpstr>Fidelity Slab SemiBold</vt:lpstr>
      <vt:lpstr>Times New Roman</vt:lpstr>
      <vt:lpstr>Fidelity Template 2025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Marsden, Carolyn</dc:creator>
  <cp:lastModifiedBy>Rodgers, Ariel</cp:lastModifiedBy>
  <cp:revision>2</cp:revision>
  <dcterms:created xsi:type="dcterms:W3CDTF">2026-03-10T19:41:13Z</dcterms:created>
  <dcterms:modified xsi:type="dcterms:W3CDTF">2026-03-18T18:34:14Z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1e874c-a24d-4c24-87f6-b6d613f5442b_Enabled">
    <vt:lpwstr>true</vt:lpwstr>
  </property>
  <property fmtid="{D5CDD505-2E9C-101B-9397-08002B2CF9AE}" pid="3" name="MSIP_Label_031e874c-a24d-4c24-87f6-b6d613f5442b_SetDate">
    <vt:lpwstr>2026-03-10T19:42:57Z</vt:lpwstr>
  </property>
  <property fmtid="{D5CDD505-2E9C-101B-9397-08002B2CF9AE}" pid="4" name="MSIP_Label_031e874c-a24d-4c24-87f6-b6d613f5442b_Method">
    <vt:lpwstr>Privileged</vt:lpwstr>
  </property>
  <property fmtid="{D5CDD505-2E9C-101B-9397-08002B2CF9AE}" pid="5" name="MSIP_Label_031e874c-a24d-4c24-87f6-b6d613f5442b_Name">
    <vt:lpwstr>Non-Business</vt:lpwstr>
  </property>
  <property fmtid="{D5CDD505-2E9C-101B-9397-08002B2CF9AE}" pid="6" name="MSIP_Label_031e874c-a24d-4c24-87f6-b6d613f5442b_SiteId">
    <vt:lpwstr>7521acbc-a68c-41e5-a975-1cf83066dd19</vt:lpwstr>
  </property>
  <property fmtid="{D5CDD505-2E9C-101B-9397-08002B2CF9AE}" pid="7" name="MSIP_Label_031e874c-a24d-4c24-87f6-b6d613f5442b_ActionId">
    <vt:lpwstr>dc0f8e44-9a2c-4c96-b279-f79ed5df82ba</vt:lpwstr>
  </property>
  <property fmtid="{D5CDD505-2E9C-101B-9397-08002B2CF9AE}" pid="8" name="MSIP_Label_031e874c-a24d-4c24-87f6-b6d613f5442b_ContentBits">
    <vt:lpwstr>0</vt:lpwstr>
  </property>
  <property fmtid="{D5CDD505-2E9C-101B-9397-08002B2CF9AE}" pid="9" name="MSIP_Label_031e874c-a24d-4c24-87f6-b6d613f5442b_Tag">
    <vt:lpwstr>50, 0, 1, 1</vt:lpwstr>
  </property>
</Properties>
</file>